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nordstromsupplier.com/npg/PDFs/Technical%20Design/Label%20Placements/Women's/2014/S6C1%20CE-CEA%20Woven%20Label%20and%20Placement%20Manual.pdf" TargetMode="External"/><Relationship Id="rId3" Type="http://schemas.openxmlformats.org/officeDocument/2006/relationships/hyperlink" Target="https://www.colonybrands.com/wp-content/uploads/sites/24/2018/04/NF-11-Label-Placement-Guide.pdf" TargetMode="External"/><Relationship Id="rId4" Type="http://schemas.openxmlformats.org/officeDocument/2006/relationships/hyperlink" Target="https://www.genescopartners.com/jm/documents/product_category_standards/JM_Womens_Hangtag_Label_Placement_Manual.pdf" TargetMode="Externa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hyperlink" Target="http://nordstromsupplier.com/npg/PDFs/Technical%20Design/Label%20Placements/Women's/2014/S6C1%20CE-CEA%20Woven%20Label%20and%20Placement%20Manual.pdf" TargetMode="External"/><Relationship Id="rId3" Type="http://schemas.openxmlformats.org/officeDocument/2006/relationships/hyperlink" Target="https://www.colonybrands.com/wp-content/uploads/sites/24/2018/04/NF-11-Label-Placement-Guide.pdf" TargetMode="External"/><Relationship Id="rId4" Type="http://schemas.openxmlformats.org/officeDocument/2006/relationships/hyperlink" Target="https://www.genescopartners.com/jm/documents/product_category_standards/JM_Womens_Hangtag_Label_Placement_Manual.pdf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92424f0860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92424f0860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DTM on the thread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If there is an exception Design should specify and call it out at HO and BOM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2"/>
              </a:rPr>
              <a:t>http://nordstromsupplier.com/npg/PDFs/Technical%20Design/Label%20Placements/Women's/2014/S6C1%20CE-CEA%20Woven%20Label%20and%20Placement%20Manual.pdf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https://www.colonybrands.com/wp-content/uploads/sites/24/2018/04/NF-11-Label-Placement-Guide.pdf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 updated image - original image is off to the far right side.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https://www.genescopartners.com/jm/documents/product_category_standards/JM_Womens_Hangtag_Label_Placement_Manual.pdf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92424f0860_0_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192424f0860_0_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2"/>
              </a:rPr>
              <a:t>http://nordstromsupplier.com/npg/PDFs/Technical%20Design/Label%20Placements/Women's/2014/S6C1%20CE-CEA%20Woven%20Label%20and%20Placement%20Manual.pdf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https://www.colonybrands.com/wp-content/uploads/sites/24/2018/04/NF-11-Label-Placement-Guide.pdf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 updated image - original image is off to the far right side.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4"/>
              </a:rPr>
              <a:t>https://www.genescopartners.com/jm/documents/product_category_standards/JM_Womens_Hangtag_Label_Placement_Manual.pdf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5.png"/><Relationship Id="rId5" Type="http://schemas.openxmlformats.org/officeDocument/2006/relationships/image" Target="../media/image1.png"/><Relationship Id="rId6" Type="http://schemas.openxmlformats.org/officeDocument/2006/relationships/hyperlink" Target="https://link.kohls.com/media/digital/k-link/downloads/pdf/Apparel-KAR-DURABILITY%20-%20Version%2012.pdf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jpg"/><Relationship Id="rId4" Type="http://schemas.openxmlformats.org/officeDocument/2006/relationships/image" Target="../media/image2.jp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11810075" y="202050"/>
            <a:ext cx="5677500" cy="4185600"/>
            <a:chOff x="103950" y="604025"/>
            <a:chExt cx="5677500" cy="4185600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90149" l="0" r="0" t="0"/>
            <a:stretch/>
          </p:blipFill>
          <p:spPr>
            <a:xfrm>
              <a:off x="104000" y="604025"/>
              <a:ext cx="5677401" cy="43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 rotWithShape="1">
            <a:blip r:embed="rId3">
              <a:alphaModFix/>
            </a:blip>
            <a:srcRect b="54280" l="2308" r="32481" t="16950"/>
            <a:stretch/>
          </p:blipFill>
          <p:spPr>
            <a:xfrm>
              <a:off x="104000" y="1044975"/>
              <a:ext cx="3702299" cy="12621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pic>
        <p:pic>
          <p:nvPicPr>
            <p:cNvPr id="57" name="Google Shape;57;p13"/>
            <p:cNvPicPr preferRelativeResize="0"/>
            <p:nvPr/>
          </p:nvPicPr>
          <p:blipFill rotWithShape="1">
            <a:blip r:embed="rId3">
              <a:alphaModFix/>
            </a:blip>
            <a:srcRect b="0" l="0" r="82791" t="91357"/>
            <a:stretch/>
          </p:blipFill>
          <p:spPr>
            <a:xfrm>
              <a:off x="239125" y="4384625"/>
              <a:ext cx="976976" cy="37914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58" name="Google Shape;58;p13"/>
            <p:cNvSpPr/>
            <p:nvPr/>
          </p:nvSpPr>
          <p:spPr>
            <a:xfrm>
              <a:off x="103950" y="604025"/>
              <a:ext cx="5677500" cy="41856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59" name="Google Shape;59;p13"/>
          <p:cNvCxnSpPr/>
          <p:nvPr/>
        </p:nvCxnSpPr>
        <p:spPr>
          <a:xfrm>
            <a:off x="11915800" y="694000"/>
            <a:ext cx="33432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0" name="Google Shape;60;p13"/>
          <p:cNvCxnSpPr/>
          <p:nvPr/>
        </p:nvCxnSpPr>
        <p:spPr>
          <a:xfrm>
            <a:off x="11915800" y="808300"/>
            <a:ext cx="20766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1" name="Google Shape;61;p13"/>
          <p:cNvCxnSpPr/>
          <p:nvPr/>
        </p:nvCxnSpPr>
        <p:spPr>
          <a:xfrm>
            <a:off x="12306325" y="1046425"/>
            <a:ext cx="317400" cy="21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2" name="Google Shape;62;p13"/>
          <p:cNvSpPr txBox="1"/>
          <p:nvPr/>
        </p:nvSpPr>
        <p:spPr>
          <a:xfrm>
            <a:off x="26475" y="517275"/>
            <a:ext cx="3443400" cy="1262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 u="sng"/>
              <a:t>TOP APPLIED LABELS (Endfold, Patch)</a:t>
            </a:r>
            <a:endParaRPr b="1" sz="700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- Label should lay smooth/flat</a:t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- No wavy edges</a:t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- Label set with 1/16” SN/LS - Backstitch @ start &amp; stop for 3-4 stitches</a:t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- Label SPI = 8-10</a:t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- Thread </a:t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	- Needle: DTM to Label</a:t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	- Bobbin: DTM to shell fabric</a:t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	- No Monofilament/clear thread</a:t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- NO Thread nests or untrimmed threads on exterior garment</a:t>
            </a:r>
            <a:endParaRPr sz="700"/>
          </a:p>
        </p:txBody>
      </p:sp>
      <p:pic>
        <p:nvPicPr>
          <p:cNvPr id="63" name="Google Shape;63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0" y="1"/>
            <a:ext cx="9143999" cy="510525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3"/>
          <p:cNvSpPr txBox="1"/>
          <p:nvPr/>
        </p:nvSpPr>
        <p:spPr>
          <a:xfrm>
            <a:off x="26475" y="9375"/>
            <a:ext cx="9117600" cy="5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100">
                <a:solidFill>
                  <a:schemeClr val="lt1"/>
                </a:solidFill>
              </a:rPr>
              <a:t> Label Approval</a:t>
            </a:r>
            <a:endParaRPr b="1" sz="2100">
              <a:solidFill>
                <a:schemeClr val="lt1"/>
              </a:solidFill>
            </a:endParaRPr>
          </a:p>
        </p:txBody>
      </p:sp>
      <p:sp>
        <p:nvSpPr>
          <p:cNvPr id="65" name="Google Shape;65;p13"/>
          <p:cNvSpPr txBox="1"/>
          <p:nvPr/>
        </p:nvSpPr>
        <p:spPr>
          <a:xfrm>
            <a:off x="26475" y="1772625"/>
            <a:ext cx="3443400" cy="11544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 u="sng"/>
              <a:t>INSERT LABELS (Loop, Miter)</a:t>
            </a:r>
            <a:endParaRPr b="1" sz="700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- Label should lay smooth/flat</a:t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- No wavy edges</a:t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- Label is secured in garment construction</a:t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- Thread </a:t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	- No Monofilament/clear thread</a:t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- NO Thread nests or untrimmed threads on exterior garment</a:t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</p:txBody>
      </p:sp>
      <p:sp>
        <p:nvSpPr>
          <p:cNvPr id="66" name="Google Shape;66;p13"/>
          <p:cNvSpPr txBox="1"/>
          <p:nvPr/>
        </p:nvSpPr>
        <p:spPr>
          <a:xfrm rot="-617">
            <a:off x="4086484" y="3959200"/>
            <a:ext cx="33432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TEMPLATE</a:t>
            </a:r>
            <a:endParaRPr sz="3600"/>
          </a:p>
        </p:txBody>
      </p:sp>
      <p:pic>
        <p:nvPicPr>
          <p:cNvPr id="67" name="Google Shape;67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6469" y="4976969"/>
            <a:ext cx="716550" cy="15755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8" name="Google Shape;68;p13"/>
          <p:cNvCxnSpPr/>
          <p:nvPr/>
        </p:nvCxnSpPr>
        <p:spPr>
          <a:xfrm>
            <a:off x="4150" y="9375"/>
            <a:ext cx="9126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69" name="Google Shape;69;p13"/>
          <p:cNvCxnSpPr/>
          <p:nvPr/>
        </p:nvCxnSpPr>
        <p:spPr>
          <a:xfrm rot="10800000">
            <a:off x="9130450" y="-17075"/>
            <a:ext cx="0" cy="5143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0" name="Google Shape;70;p13"/>
          <p:cNvCxnSpPr/>
          <p:nvPr/>
        </p:nvCxnSpPr>
        <p:spPr>
          <a:xfrm rot="10800000">
            <a:off x="8500" y="5134525"/>
            <a:ext cx="91176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71" name="Google Shape;71;p13"/>
          <p:cNvCxnSpPr/>
          <p:nvPr/>
        </p:nvCxnSpPr>
        <p:spPr>
          <a:xfrm rot="10800000">
            <a:off x="15750" y="-17075"/>
            <a:ext cx="0" cy="514350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2" name="Google Shape;72;p13"/>
          <p:cNvSpPr txBox="1"/>
          <p:nvPr/>
        </p:nvSpPr>
        <p:spPr>
          <a:xfrm>
            <a:off x="26475" y="2927025"/>
            <a:ext cx="3443400" cy="10467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 u="sng"/>
              <a:t>Heat Transfer (Heat Seal)</a:t>
            </a:r>
            <a:endParaRPr b="1" sz="700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222222"/>
                </a:solidFill>
              </a:rPr>
              <a:t>- Label text must be visually straight not slanted on the garment</a:t>
            </a:r>
            <a:endParaRPr sz="700"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222222"/>
                </a:solidFill>
              </a:rPr>
              <a:t>- Print must not be visible from garment exterior</a:t>
            </a:r>
            <a:endParaRPr sz="700"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222222"/>
                </a:solidFill>
              </a:rPr>
              <a:t>- Heat transfer  process must not leave color shading or permanent mark on garment exterior</a:t>
            </a:r>
            <a:endParaRPr sz="700"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>
                <a:solidFill>
                  <a:srgbClr val="222222"/>
                </a:solidFill>
              </a:rPr>
              <a:t>- Heat seal label must be tested on each fabrication/wash/color  for durability according to </a:t>
            </a:r>
            <a:r>
              <a:rPr lang="en" sz="700" u="sng">
                <a:solidFill>
                  <a:srgbClr val="222222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Kohl’s Appearance Evaluation Requirements Procedures</a:t>
            </a:r>
            <a:endParaRPr sz="700">
              <a:solidFill>
                <a:srgbClr val="222222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700"/>
          </a:p>
        </p:txBody>
      </p:sp>
      <p:sp>
        <p:nvSpPr>
          <p:cNvPr id="73" name="Google Shape;73;p13"/>
          <p:cNvSpPr/>
          <p:nvPr/>
        </p:nvSpPr>
        <p:spPr>
          <a:xfrm>
            <a:off x="3480600" y="1163900"/>
            <a:ext cx="2852100" cy="2587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INTERIOR IMAGE</a:t>
            </a:r>
            <a:endParaRPr/>
          </a:p>
        </p:txBody>
      </p:sp>
      <p:sp>
        <p:nvSpPr>
          <p:cNvPr id="74" name="Google Shape;74;p13"/>
          <p:cNvSpPr/>
          <p:nvPr/>
        </p:nvSpPr>
        <p:spPr>
          <a:xfrm>
            <a:off x="6342800" y="1153800"/>
            <a:ext cx="2774100" cy="2587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EXTERIOR IMAGE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oogle Shape;79;p14"/>
          <p:cNvGrpSpPr/>
          <p:nvPr/>
        </p:nvGrpSpPr>
        <p:grpSpPr>
          <a:xfrm>
            <a:off x="11810075" y="202050"/>
            <a:ext cx="5677500" cy="4185600"/>
            <a:chOff x="103950" y="604025"/>
            <a:chExt cx="5677500" cy="4185600"/>
          </a:xfrm>
        </p:grpSpPr>
        <p:pic>
          <p:nvPicPr>
            <p:cNvPr id="80" name="Google Shape;80;p14"/>
            <p:cNvPicPr preferRelativeResize="0"/>
            <p:nvPr/>
          </p:nvPicPr>
          <p:blipFill rotWithShape="1">
            <a:blip r:embed="rId3">
              <a:alphaModFix/>
            </a:blip>
            <a:srcRect b="90149" l="0" r="0" t="0"/>
            <a:stretch/>
          </p:blipFill>
          <p:spPr>
            <a:xfrm>
              <a:off x="104000" y="604025"/>
              <a:ext cx="5677401" cy="43215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81" name="Google Shape;81;p14"/>
            <p:cNvPicPr preferRelativeResize="0"/>
            <p:nvPr/>
          </p:nvPicPr>
          <p:blipFill rotWithShape="1">
            <a:blip r:embed="rId3">
              <a:alphaModFix/>
            </a:blip>
            <a:srcRect b="54280" l="2308" r="32481" t="16950"/>
            <a:stretch/>
          </p:blipFill>
          <p:spPr>
            <a:xfrm>
              <a:off x="104000" y="1044975"/>
              <a:ext cx="3702299" cy="1262100"/>
            </a:xfrm>
            <a:prstGeom prst="rect">
              <a:avLst/>
            </a:prstGeom>
            <a:noFill/>
            <a:ln cap="flat" cmpd="sng" w="9525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</p:pic>
        <p:pic>
          <p:nvPicPr>
            <p:cNvPr id="82" name="Google Shape;82;p14"/>
            <p:cNvPicPr preferRelativeResize="0"/>
            <p:nvPr/>
          </p:nvPicPr>
          <p:blipFill rotWithShape="1">
            <a:blip r:embed="rId3">
              <a:alphaModFix/>
            </a:blip>
            <a:srcRect b="0" l="0" r="82791" t="91357"/>
            <a:stretch/>
          </p:blipFill>
          <p:spPr>
            <a:xfrm>
              <a:off x="239125" y="4384625"/>
              <a:ext cx="976976" cy="37914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83" name="Google Shape;83;p14"/>
            <p:cNvSpPr/>
            <p:nvPr/>
          </p:nvSpPr>
          <p:spPr>
            <a:xfrm>
              <a:off x="103950" y="604025"/>
              <a:ext cx="5677500" cy="4185600"/>
            </a:xfrm>
            <a:prstGeom prst="rect">
              <a:avLst/>
            </a:prstGeom>
            <a:noFill/>
            <a:ln cap="flat" cmpd="sng" w="1905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cxnSp>
        <p:nvCxnSpPr>
          <p:cNvPr id="84" name="Google Shape;84;p14"/>
          <p:cNvCxnSpPr/>
          <p:nvPr/>
        </p:nvCxnSpPr>
        <p:spPr>
          <a:xfrm>
            <a:off x="11915800" y="694000"/>
            <a:ext cx="33432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5" name="Google Shape;85;p14"/>
          <p:cNvCxnSpPr/>
          <p:nvPr/>
        </p:nvCxnSpPr>
        <p:spPr>
          <a:xfrm>
            <a:off x="11915800" y="808300"/>
            <a:ext cx="2076600" cy="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86" name="Google Shape;86;p14"/>
          <p:cNvCxnSpPr/>
          <p:nvPr/>
        </p:nvCxnSpPr>
        <p:spPr>
          <a:xfrm>
            <a:off x="12306325" y="1046425"/>
            <a:ext cx="317400" cy="2100"/>
          </a:xfrm>
          <a:prstGeom prst="straightConnector1">
            <a:avLst/>
          </a:prstGeom>
          <a:noFill/>
          <a:ln cap="flat" cmpd="sng" w="9525">
            <a:solidFill>
              <a:srgbClr val="FF0000"/>
            </a:solidFill>
            <a:prstDash val="solid"/>
            <a:round/>
            <a:headEnd len="med" w="med" type="none"/>
            <a:tailEnd len="med" w="med" type="none"/>
          </a:ln>
        </p:spPr>
      </p:cxnSp>
      <p:pic>
        <p:nvPicPr>
          <p:cNvPr id="87" name="Google Shape;87;p1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1575" y="577050"/>
            <a:ext cx="8670525" cy="433845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88" name="Google Shape;88;p14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91575" y="577050"/>
            <a:ext cx="8670526" cy="399575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4"/>
          <p:cNvSpPr txBox="1"/>
          <p:nvPr/>
        </p:nvSpPr>
        <p:spPr>
          <a:xfrm>
            <a:off x="191538" y="553638"/>
            <a:ext cx="8670600" cy="4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lt1"/>
                </a:solidFill>
              </a:rPr>
              <a:t> Label Approval</a:t>
            </a:r>
            <a:endParaRPr b="1" sz="1700">
              <a:solidFill>
                <a:schemeClr val="lt1"/>
              </a:solidFill>
            </a:endParaRPr>
          </a:p>
        </p:txBody>
      </p:sp>
      <p:sp>
        <p:nvSpPr>
          <p:cNvPr id="90" name="Google Shape;90;p14"/>
          <p:cNvSpPr txBox="1"/>
          <p:nvPr/>
        </p:nvSpPr>
        <p:spPr>
          <a:xfrm>
            <a:off x="178875" y="974475"/>
            <a:ext cx="3443400" cy="12621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700" u="sng"/>
              <a:t>TOP APPLIED LABELS (Endfold, Patch)</a:t>
            </a:r>
            <a:endParaRPr b="1" sz="700" u="sng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- Label should lay smooth/flat</a:t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- No wavy edges</a:t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- Label set with 1/16” SN/LS - Backstitch @ start &amp; stop for 3-4 stitches</a:t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- Label SPI = 8-10</a:t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- Thread </a:t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	- Needle: DTM to Label</a:t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	- Bobbin: DTM to shell fabric</a:t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	- No Monofilament/clear thread</a:t>
            </a:r>
            <a:endParaRPr sz="7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700"/>
              <a:t>- NO Thread nests or untrimmed threads on exterior garment</a:t>
            </a:r>
            <a:endParaRPr sz="700"/>
          </a:p>
        </p:txBody>
      </p:sp>
      <p:pic>
        <p:nvPicPr>
          <p:cNvPr id="91" name="Google Shape;91;p14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230898" y="2388975"/>
            <a:ext cx="3871868" cy="2047200"/>
          </a:xfrm>
          <a:prstGeom prst="rect">
            <a:avLst/>
          </a:pr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92" name="Google Shape;92;p14"/>
          <p:cNvSpPr txBox="1"/>
          <p:nvPr/>
        </p:nvSpPr>
        <p:spPr>
          <a:xfrm rot="-5400308">
            <a:off x="2655922" y="2376822"/>
            <a:ext cx="33432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EXAMPLE</a:t>
            </a:r>
            <a:endParaRPr sz="3600"/>
          </a:p>
        </p:txBody>
      </p:sp>
      <p:pic>
        <p:nvPicPr>
          <p:cNvPr id="93" name="Google Shape;93;p14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552188" y="974475"/>
            <a:ext cx="4294512" cy="305386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